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93" r:id="rId3"/>
    <p:sldId id="301" r:id="rId4"/>
    <p:sldId id="273" r:id="rId5"/>
    <p:sldId id="274" r:id="rId6"/>
    <p:sldId id="275" r:id="rId7"/>
    <p:sldId id="299" r:id="rId8"/>
    <p:sldId id="294" r:id="rId9"/>
    <p:sldId id="279" r:id="rId10"/>
    <p:sldId id="296" r:id="rId11"/>
    <p:sldId id="297" r:id="rId12"/>
    <p:sldId id="285" r:id="rId13"/>
    <p:sldId id="266" r:id="rId14"/>
    <p:sldId id="351" r:id="rId15"/>
    <p:sldId id="375" r:id="rId16"/>
    <p:sldId id="377" r:id="rId17"/>
    <p:sldId id="281" r:id="rId18"/>
    <p:sldId id="382" r:id="rId19"/>
    <p:sldId id="290" r:id="rId20"/>
    <p:sldId id="300" r:id="rId21"/>
    <p:sldId id="286" r:id="rId22"/>
    <p:sldId id="287" r:id="rId23"/>
    <p:sldId id="30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31F"/>
    <a:srgbClr val="9A2828"/>
    <a:srgbClr val="C83912"/>
    <a:srgbClr val="C33333"/>
    <a:srgbClr val="D45A5A"/>
    <a:srgbClr val="D5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3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94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6E6CC1-BEFE-4AF2-8815-2DFB7A639719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3584D-9E7D-4315-A9C5-0F458C60856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220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527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4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82BE-C754-7DD6-B85E-1CD258A5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503968-5911-147C-B741-7CB9F9D9C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72859-ED52-FC9C-6C64-78011F187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29A0-A441-4C05-9F65-ECE85E6A3144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1103E-85F5-9568-2D2B-3491C4CD2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12D9F-C7DA-8664-FF3B-CB499E8E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3442F-03DB-4597-9D8E-83FF87761E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9323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104FB-C0DA-6D9A-2ABD-396F1F71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DE351-2E48-605A-DF8A-8E625D51C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4189F-E1C8-C4F8-B806-77D0FC675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29A0-A441-4C05-9F65-ECE85E6A3144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DEDB-4ECC-6386-FB2D-D910B6B5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9C261-D6D5-A38B-B03B-1AF38BBC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3442F-03DB-4597-9D8E-83FF87761E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107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FDC73B-FF92-84AF-8B05-67AB07751D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B581F-6C25-F81B-5603-91A340A26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7A51A-4E58-1810-4043-E7BFE2D7C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29A0-A441-4C05-9F65-ECE85E6A3144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ABADB-DEAA-8117-F239-62A705AE0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E943D-163A-10F9-ED3A-64F399D8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3442F-03DB-4597-9D8E-83FF87761E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18854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2AC44-1A8B-4E15-B863-0080412F09CC}" type="datetimeFigureOut">
              <a:rPr lang="en-US" altLang="en-US"/>
              <a:pPr>
                <a:defRPr/>
              </a:pPr>
              <a:t>5/1/2023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DE334A-5AFD-46FF-9234-F4270A878B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2663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8A41-0281-6466-3E69-6C7D24E21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31F27-F10D-680B-1955-977A3F70F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3B306-1E6F-F36D-DD33-2D7B5EF3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29A0-A441-4C05-9F65-ECE85E6A3144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5AE2F-AFFD-BD30-F5F7-574B6CF8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201C4-9DDF-167E-09EA-37D5CCC87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3442F-03DB-4597-9D8E-83FF87761E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12964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E60D-90DB-85CA-D71C-54F2E3898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8F86E-7143-7793-D4A1-DBBBEA980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BAD20-EB8E-CF5E-5DFA-32EF275D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29A0-A441-4C05-9F65-ECE85E6A3144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C4160-4F99-B371-A96D-E87455726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8856F-0F84-FC3C-64BF-EC57874A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3442F-03DB-4597-9D8E-83FF87761E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8226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FF46-4B71-9BA1-B697-F4B0B0EC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CB4C2-A269-A232-403E-6A17B99775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38E60-AE4F-5D62-93EB-160FE100B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855D58-F25B-BA4E-027A-33F779EC6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29A0-A441-4C05-9F65-ECE85E6A3144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6B8E4-82C7-2826-7AC5-666C5BF8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AEA3C-1A88-1FF2-F075-AA46DA014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3442F-03DB-4597-9D8E-83FF87761E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93640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EC0B-3C06-3A01-6EA4-CAF2ECB7A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DEE11-A4F3-4FF4-6B3F-74570CD5A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F5471-B0C5-F1E6-CEFE-7B4860EE6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265A9-2C6F-4330-7AD6-A73D00150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E6F092-FB9A-BCF3-280E-990A26124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612207-2757-2F6D-5114-2F9E63AF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29A0-A441-4C05-9F65-ECE85E6A3144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F6886-EBD7-B1B1-8973-9B190684B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7354CF-9BEE-35F1-9BF1-28492F1D6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3442F-03DB-4597-9D8E-83FF87761E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17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85804-D405-D0EB-73AE-C4C8D8253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85DEB1-223A-CC88-1B00-76F527FE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29A0-A441-4C05-9F65-ECE85E6A3144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02554-6EBF-6BAC-92F1-9DC43879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ACA74-DF87-A771-802B-D9600428F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3442F-03DB-4597-9D8E-83FF87761E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839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1F7002-6FC6-C8BC-9EAA-F781480E1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29A0-A441-4C05-9F65-ECE85E6A3144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92863F-DFED-A59A-145C-2DC0107B4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A78E1-663E-C895-745D-1FFC68D4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3442F-03DB-4597-9D8E-83FF87761E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36876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2878-8379-B180-763B-ABDE0AED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FF68E-2A07-3A87-6AA0-2D437668B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8329F-9411-53A3-9B47-744CDDCFF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BC4B5-AC5D-FFC2-9BDF-3C1AFF66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29A0-A441-4C05-9F65-ECE85E6A3144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FF6E6-4195-6D73-5DA2-B3BF2CC9D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820F0-08A9-1D51-3BA2-FE6B1F74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3442F-03DB-4597-9D8E-83FF87761E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9354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B68CC-B043-1DD1-C93E-35CB520C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3C50A6-4DE6-3654-E35A-B9CE60F9F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8DA58-1A54-C5BB-A7D5-F2E994D21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DB640-B0E9-8AA3-0F15-8BBFC76E8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29A0-A441-4C05-9F65-ECE85E6A3144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DA0DF-10DE-69A2-954F-FAC36527B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BDF65-B11B-2574-B06D-1B8DF704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3442F-03DB-4597-9D8E-83FF87761E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888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E48FE7-C723-D929-4106-9D7F3D35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D5672-E3F2-486E-DF53-532EB2BE4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FC271-86F6-9C1B-297C-91EB8368DF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F29A0-A441-4C05-9F65-ECE85E6A3144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3915D-BECD-303E-380B-47691E8B4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71C84-6813-41D3-CE5A-7E9DB70AB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3442F-03DB-4597-9D8E-83FF87761E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725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korok@tamu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171CC92-62EA-EDEA-1077-1926E07B3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reflection blurRad="50800" stA="4400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F6047-F782-8A9C-001D-69D7A13D8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8149" y="2516477"/>
            <a:ext cx="9144000" cy="115469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Montserrat SemiBold" panose="00000700000000000000" pitchFamily="2" charset="0"/>
                <a:cs typeface="Times New Roman" panose="02020603050405020304" pitchFamily="18" charset="0"/>
              </a:rPr>
              <a:t>Banking in Bitcoin</a:t>
            </a:r>
            <a:endParaRPr lang="en-PH" sz="6600" b="1" dirty="0">
              <a:solidFill>
                <a:schemeClr val="bg1"/>
              </a:solidFill>
              <a:latin typeface="Montserrat SemiBold" panose="000007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165;p26">
            <a:extLst>
              <a:ext uri="{FF2B5EF4-FFF2-40B4-BE49-F238E27FC236}">
                <a16:creationId xmlns:a16="http://schemas.microsoft.com/office/drawing/2014/main" id="{FA54F719-B592-BCA3-995B-5EF288E4E6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5400000">
            <a:off x="-1600569" y="3382117"/>
            <a:ext cx="49506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  <a:cs typeface="Times New Roman" panose="02020603050405020304" pitchFamily="18" charset="0"/>
              </a:rPr>
              <a:t>Banking in Bitcoin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Google Shape;172;p27">
            <a:extLst>
              <a:ext uri="{FF2B5EF4-FFF2-40B4-BE49-F238E27FC236}">
                <a16:creationId xmlns:a16="http://schemas.microsoft.com/office/drawing/2014/main" id="{EA802C1A-95A2-41A4-B41B-702CF33A4FB6}"/>
              </a:ext>
            </a:extLst>
          </p:cNvPr>
          <p:cNvSpPr/>
          <p:nvPr/>
        </p:nvSpPr>
        <p:spPr>
          <a:xfrm rot="16200000" flipH="1" flipV="1">
            <a:off x="-1353856" y="3883166"/>
            <a:ext cx="5841669" cy="107999"/>
          </a:xfrm>
          <a:prstGeom prst="rect">
            <a:avLst/>
          </a:prstGeom>
          <a:solidFill>
            <a:srgbClr val="9A28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17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5D068B0-6539-7737-76E1-7636F0B80453}"/>
              </a:ext>
            </a:extLst>
          </p:cNvPr>
          <p:cNvSpPr txBox="1"/>
          <p:nvPr/>
        </p:nvSpPr>
        <p:spPr>
          <a:xfrm>
            <a:off x="1050777" y="6174618"/>
            <a:ext cx="399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Finn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Kydland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6C54D-4813-0083-47B8-62F4367FBFAF}"/>
              </a:ext>
            </a:extLst>
          </p:cNvPr>
          <p:cNvSpPr txBox="1"/>
          <p:nvPr/>
        </p:nvSpPr>
        <p:spPr>
          <a:xfrm>
            <a:off x="7763032" y="6174618"/>
            <a:ext cx="3001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 Prescott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4500C-7666-259D-2A6C-E259D68D8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762" y="0"/>
            <a:ext cx="4164038" cy="6246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C5BB87-A192-1BB7-0234-C918C6E32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3" r="41028"/>
          <a:stretch/>
        </p:blipFill>
        <p:spPr>
          <a:xfrm>
            <a:off x="734291" y="0"/>
            <a:ext cx="5098473" cy="61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01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034D0-392B-276B-599C-F508BE796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471715-A098-76E7-7BD5-0F79009D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826" y="286504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Building on a Floodplain</a:t>
            </a:r>
            <a:endParaRPr lang="en-PH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121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upload.wikimedia.org/wikipedia/commons/2/25/Council_of_Economic_Advis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8991600" cy="674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68" y="0"/>
            <a:ext cx="10425463" cy="6858000"/>
          </a:xfrm>
        </p:spPr>
      </p:pic>
    </p:spTree>
    <p:extLst>
      <p:ext uri="{BB962C8B-B14F-4D97-AF65-F5344CB8AC3E}">
        <p14:creationId xmlns:p14="http://schemas.microsoft.com/office/powerpoint/2010/main" val="275329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2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01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://img.thisismoney.co.uk/i/pix/2008/07/PaulsonES_470x27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795339"/>
            <a:ext cx="9137650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917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pic>
        <p:nvPicPr>
          <p:cNvPr id="39939" name="Content Placeholder 3" descr="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400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B3E23849-F60A-04A9-C889-6AADF8CDB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829" y="-34255"/>
            <a:ext cx="12379658" cy="68922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706D-6D2C-8D23-67F5-0AC4F109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72" y="1365574"/>
            <a:ext cx="9878028" cy="4237604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</a:rPr>
              <a:t>The Bitcoin issuance schedule</a:t>
            </a:r>
          </a:p>
          <a:p>
            <a:pPr lvl="2"/>
            <a:r>
              <a:rPr lang="en-PH" sz="4000" dirty="0">
                <a:solidFill>
                  <a:schemeClr val="bg1"/>
                </a:solidFill>
              </a:rPr>
              <a:t>Predictable</a:t>
            </a:r>
          </a:p>
          <a:p>
            <a:pPr lvl="2"/>
            <a:r>
              <a:rPr lang="en-PH" sz="4000" dirty="0">
                <a:solidFill>
                  <a:schemeClr val="bg1"/>
                </a:solidFill>
              </a:rPr>
              <a:t>Unchangeable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Google Shape;165;p26">
            <a:extLst>
              <a:ext uri="{FF2B5EF4-FFF2-40B4-BE49-F238E27FC236}">
                <a16:creationId xmlns:a16="http://schemas.microsoft.com/office/drawing/2014/main" id="{F62E86C2-5A0C-3B12-107F-AB282C6B63F5}"/>
              </a:ext>
            </a:extLst>
          </p:cNvPr>
          <p:cNvSpPr txBox="1">
            <a:spLocks/>
          </p:cNvSpPr>
          <p:nvPr/>
        </p:nvSpPr>
        <p:spPr>
          <a:xfrm>
            <a:off x="633782" y="6177430"/>
            <a:ext cx="3862018" cy="578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50" dirty="0">
                <a:solidFill>
                  <a:schemeClr val="bg1"/>
                </a:solidFill>
                <a:latin typeface="Montserrat SemiBold" panose="00000700000000000000" pitchFamily="2" charset="0"/>
                <a:cs typeface="Times New Roman" panose="02020603050405020304" pitchFamily="18" charset="0"/>
              </a:rPr>
              <a:t>Image: Gold Inside Federal Reserve Bank</a:t>
            </a:r>
            <a:endParaRPr lang="en-US" sz="1800" dirty="0">
              <a:solidFill>
                <a:srgbClr val="01131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4BF7DE-969A-8EA6-0B04-97A94CC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Enter Bitcoin</a:t>
            </a:r>
          </a:p>
        </p:txBody>
      </p:sp>
    </p:spTree>
    <p:extLst>
      <p:ext uri="{BB962C8B-B14F-4D97-AF65-F5344CB8AC3E}">
        <p14:creationId xmlns:p14="http://schemas.microsoft.com/office/powerpoint/2010/main" val="3667866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2" descr="http://www.utc.edu/Research/ProbascoChair/pictures_clip/Milton%20Friedman%20Greyscal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2025" y="-381000"/>
            <a:ext cx="5187950" cy="753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9640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3B900C-2103-9D8E-7016-C1F2C104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042" y="2266724"/>
            <a:ext cx="4600477" cy="4591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1FC87-329F-5FF6-0DEE-ED24C514D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601" y="941161"/>
            <a:ext cx="49530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A new base layer </a:t>
            </a:r>
            <a:endParaRPr lang="en-PH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706D-6D2C-8D23-67F5-0AC4F109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0468" y="2474143"/>
            <a:ext cx="5849727" cy="142505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</a:rPr>
              <a:t>Bank to bank settlement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</a:rPr>
              <a:t>Secure, immutable, (slow)</a:t>
            </a:r>
          </a:p>
        </p:txBody>
      </p:sp>
    </p:spTree>
    <p:extLst>
      <p:ext uri="{BB962C8B-B14F-4D97-AF65-F5344CB8AC3E}">
        <p14:creationId xmlns:p14="http://schemas.microsoft.com/office/powerpoint/2010/main" val="398138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F054F4-57FA-477B-7434-5CD77157B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098"/>
            <a:ext cx="12327514" cy="68920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1FC87-329F-5FF6-0DEE-ED24C514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800" b="1" dirty="0">
                <a:solidFill>
                  <a:schemeClr val="bg1"/>
                </a:solidFill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706D-6D2C-8D23-67F5-0AC4F109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234" y="1690688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Associate Professor @Mays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Teach CSCE 489: Bitcoin Protocol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Teach ACCT 489: Accounting for Digital Transactions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No-Code Bitcoin class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korok@tamu.edu</a:t>
            </a:r>
          </a:p>
          <a:p>
            <a:pPr>
              <a:buFont typeface="Wingdings" panose="05000000000000000000" pitchFamily="2" charset="2"/>
              <a:buChar char="§"/>
            </a:pPr>
            <a:endParaRPr lang="en-PH" sz="3600" dirty="0">
              <a:solidFill>
                <a:schemeClr val="bg1"/>
              </a:solidFill>
            </a:endParaRPr>
          </a:p>
        </p:txBody>
      </p:sp>
      <p:sp>
        <p:nvSpPr>
          <p:cNvPr id="4" name="Google Shape;172;p27">
            <a:extLst>
              <a:ext uri="{FF2B5EF4-FFF2-40B4-BE49-F238E27FC236}">
                <a16:creationId xmlns:a16="http://schemas.microsoft.com/office/drawing/2014/main" id="{57F748A8-8F88-112F-942D-380E2E6D07E8}"/>
              </a:ext>
            </a:extLst>
          </p:cNvPr>
          <p:cNvSpPr/>
          <p:nvPr/>
        </p:nvSpPr>
        <p:spPr>
          <a:xfrm rot="16200000" flipH="1" flipV="1">
            <a:off x="9126788" y="4411639"/>
            <a:ext cx="4054475" cy="107998"/>
          </a:xfrm>
          <a:prstGeom prst="rect">
            <a:avLst/>
          </a:prstGeom>
          <a:solidFill>
            <a:srgbClr val="9A28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172;p27">
            <a:extLst>
              <a:ext uri="{FF2B5EF4-FFF2-40B4-BE49-F238E27FC236}">
                <a16:creationId xmlns:a16="http://schemas.microsoft.com/office/drawing/2014/main" id="{8C320D43-9AE6-756E-82A3-4BA609EB46F1}"/>
              </a:ext>
            </a:extLst>
          </p:cNvPr>
          <p:cNvSpPr/>
          <p:nvPr/>
        </p:nvSpPr>
        <p:spPr>
          <a:xfrm rot="16200000" flipH="1" flipV="1">
            <a:off x="8583383" y="3527400"/>
            <a:ext cx="5841669" cy="107999"/>
          </a:xfrm>
          <a:prstGeom prst="rect">
            <a:avLst/>
          </a:prstGeom>
          <a:solidFill>
            <a:srgbClr val="9A28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Google Shape;165;p26">
            <a:extLst>
              <a:ext uri="{FF2B5EF4-FFF2-40B4-BE49-F238E27FC236}">
                <a16:creationId xmlns:a16="http://schemas.microsoft.com/office/drawing/2014/main" id="{2315C3A8-3B9F-93BC-8C54-673EB47CCF73}"/>
              </a:ext>
            </a:extLst>
          </p:cNvPr>
          <p:cNvSpPr txBox="1">
            <a:spLocks/>
          </p:cNvSpPr>
          <p:nvPr/>
        </p:nvSpPr>
        <p:spPr>
          <a:xfrm>
            <a:off x="633782" y="6213184"/>
            <a:ext cx="2826869" cy="578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50" dirty="0">
                <a:solidFill>
                  <a:srgbClr val="01131F"/>
                </a:solidFill>
                <a:latin typeface="Montserrat SemiBold" panose="00000700000000000000" pitchFamily="2" charset="0"/>
                <a:cs typeface="Times New Roman" panose="02020603050405020304" pitchFamily="18" charset="0"/>
              </a:rPr>
              <a:t>Image: Bitcoin</a:t>
            </a:r>
            <a:endParaRPr lang="en-US" sz="1800" dirty="0">
              <a:solidFill>
                <a:srgbClr val="0113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08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FDFAD6-8E42-6DBF-E2EE-552C7F13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430" y="508569"/>
            <a:ext cx="8858777" cy="59843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1FC87-329F-5FF6-0DEE-ED24C514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are we missing?</a:t>
            </a:r>
            <a:endParaRPr lang="en-PH" sz="48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39869A-D41C-A0A1-7B3B-9C05E3E69C56}"/>
              </a:ext>
            </a:extLst>
          </p:cNvPr>
          <p:cNvSpPr txBox="1">
            <a:spLocks/>
          </p:cNvSpPr>
          <p:nvPr/>
        </p:nvSpPr>
        <p:spPr>
          <a:xfrm>
            <a:off x="1007192" y="158472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Lending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</a:rPr>
              <a:t>The original deposit bank (full reserve)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The deposit lending bank  (fractional reserve)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Bitcoin: be your own bank.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85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E8B82A-253A-A976-48D3-68DA6C50C6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768" y="12191"/>
            <a:ext cx="12240768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1FC87-329F-5FF6-0DEE-ED24C514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Banking in Bitcoin</a:t>
            </a:r>
            <a:endParaRPr lang="en-PH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706D-6D2C-8D23-67F5-0AC4F109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234" y="1690688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Protocol issues base money (Bitcoin)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Banks still exist on a Bitcoin standard.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Take deposits in Bitcoin, lend in Bitcoin.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Operate without a central bank</a:t>
            </a:r>
          </a:p>
          <a:p>
            <a:pPr lvl="2"/>
            <a:r>
              <a:rPr lang="en-US" sz="3600" dirty="0">
                <a:solidFill>
                  <a:schemeClr val="bg1"/>
                </a:solidFill>
              </a:rPr>
              <a:t>Suspended convertibility contracts</a:t>
            </a:r>
          </a:p>
          <a:p>
            <a:pPr lvl="2"/>
            <a:r>
              <a:rPr lang="en-US" sz="3600" dirty="0">
                <a:solidFill>
                  <a:schemeClr val="bg1"/>
                </a:solidFill>
              </a:rPr>
              <a:t>Competition between banks</a:t>
            </a:r>
          </a:p>
          <a:p>
            <a:pPr lvl="2"/>
            <a:r>
              <a:rPr lang="en-US" sz="3600" dirty="0">
                <a:solidFill>
                  <a:schemeClr val="bg1"/>
                </a:solidFill>
              </a:rPr>
              <a:t>Private </a:t>
            </a:r>
            <a:r>
              <a:rPr lang="en-US" sz="3600">
                <a:solidFill>
                  <a:schemeClr val="bg1"/>
                </a:solidFill>
              </a:rPr>
              <a:t>Sector Innovation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Google Shape;172;p27">
            <a:extLst>
              <a:ext uri="{FF2B5EF4-FFF2-40B4-BE49-F238E27FC236}">
                <a16:creationId xmlns:a16="http://schemas.microsoft.com/office/drawing/2014/main" id="{1E4731BB-4414-7457-972B-33411862B959}"/>
              </a:ext>
            </a:extLst>
          </p:cNvPr>
          <p:cNvSpPr/>
          <p:nvPr/>
        </p:nvSpPr>
        <p:spPr>
          <a:xfrm rot="16200000" flipH="1" flipV="1">
            <a:off x="9126788" y="4411639"/>
            <a:ext cx="4054475" cy="107998"/>
          </a:xfrm>
          <a:prstGeom prst="rect">
            <a:avLst/>
          </a:prstGeom>
          <a:solidFill>
            <a:srgbClr val="9A28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Google Shape;172;p27">
            <a:extLst>
              <a:ext uri="{FF2B5EF4-FFF2-40B4-BE49-F238E27FC236}">
                <a16:creationId xmlns:a16="http://schemas.microsoft.com/office/drawing/2014/main" id="{CF781CFF-8ABF-2489-D03D-52DB619A7D57}"/>
              </a:ext>
            </a:extLst>
          </p:cNvPr>
          <p:cNvSpPr/>
          <p:nvPr/>
        </p:nvSpPr>
        <p:spPr>
          <a:xfrm rot="16200000" flipH="1" flipV="1">
            <a:off x="8583383" y="3527400"/>
            <a:ext cx="5841669" cy="107999"/>
          </a:xfrm>
          <a:prstGeom prst="rect">
            <a:avLst/>
          </a:prstGeom>
          <a:solidFill>
            <a:srgbClr val="9A28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14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75486C-1007-1F99-DBE2-0BA9A7F7ED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768" y="12191"/>
            <a:ext cx="12240768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1FC87-329F-5FF6-0DEE-ED24C514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800" b="1" dirty="0" err="1">
                <a:solidFill>
                  <a:schemeClr val="bg1"/>
                </a:solidFill>
              </a:rPr>
              <a:t>BitBank</a:t>
            </a:r>
            <a:endParaRPr lang="en-PH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706D-6D2C-8D23-67F5-0AC4F109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234" y="1690688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</a:rPr>
              <a:t>Idea: Time Deposits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</a:rPr>
              <a:t>Deposit Bitcoin for duration X at rate 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</a:rPr>
              <a:t>Penalty for early withdrawal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</a:rPr>
              <a:t>Banks balance deposits/loans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</a:rPr>
              <a:t>LOLR?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</a:rPr>
              <a:t>Deposit Insurance?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12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F054F4-57FA-477B-7434-5CD77157B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098"/>
            <a:ext cx="12327514" cy="68920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1FC87-329F-5FF6-0DEE-ED24C514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800" b="1" dirty="0">
                <a:solidFill>
                  <a:schemeClr val="bg1"/>
                </a:solidFill>
              </a:rPr>
              <a:t>Staying in Touch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706D-6D2C-8D23-67F5-0AC4F109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234" y="1690688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Teach CSCE 489: Bitcoin Protocol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Teach ACCT 489: Accounting for Digital Transactions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No-Code Bitcoin class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  <a:hlinkClick r:id="rId4"/>
              </a:rPr>
              <a:t>korok@tamu.edu</a:t>
            </a:r>
            <a:endParaRPr lang="en-US" sz="4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@KorokRay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PrinciplesofBTC.substack.com</a:t>
            </a:r>
          </a:p>
          <a:p>
            <a:pPr>
              <a:buFont typeface="Wingdings" panose="05000000000000000000" pitchFamily="2" charset="2"/>
              <a:buChar char="§"/>
            </a:pPr>
            <a:endParaRPr lang="en-PH" sz="3600" dirty="0">
              <a:solidFill>
                <a:schemeClr val="bg1"/>
              </a:solidFill>
            </a:endParaRPr>
          </a:p>
        </p:txBody>
      </p:sp>
      <p:sp>
        <p:nvSpPr>
          <p:cNvPr id="4" name="Google Shape;172;p27">
            <a:extLst>
              <a:ext uri="{FF2B5EF4-FFF2-40B4-BE49-F238E27FC236}">
                <a16:creationId xmlns:a16="http://schemas.microsoft.com/office/drawing/2014/main" id="{57F748A8-8F88-112F-942D-380E2E6D07E8}"/>
              </a:ext>
            </a:extLst>
          </p:cNvPr>
          <p:cNvSpPr/>
          <p:nvPr/>
        </p:nvSpPr>
        <p:spPr>
          <a:xfrm rot="16200000" flipH="1" flipV="1">
            <a:off x="9126788" y="4411639"/>
            <a:ext cx="4054475" cy="107998"/>
          </a:xfrm>
          <a:prstGeom prst="rect">
            <a:avLst/>
          </a:prstGeom>
          <a:solidFill>
            <a:srgbClr val="9A28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172;p27">
            <a:extLst>
              <a:ext uri="{FF2B5EF4-FFF2-40B4-BE49-F238E27FC236}">
                <a16:creationId xmlns:a16="http://schemas.microsoft.com/office/drawing/2014/main" id="{8C320D43-9AE6-756E-82A3-4BA609EB46F1}"/>
              </a:ext>
            </a:extLst>
          </p:cNvPr>
          <p:cNvSpPr/>
          <p:nvPr/>
        </p:nvSpPr>
        <p:spPr>
          <a:xfrm rot="16200000" flipH="1" flipV="1">
            <a:off x="8583383" y="3527400"/>
            <a:ext cx="5841669" cy="107999"/>
          </a:xfrm>
          <a:prstGeom prst="rect">
            <a:avLst/>
          </a:prstGeom>
          <a:solidFill>
            <a:srgbClr val="9A28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Google Shape;165;p26">
            <a:extLst>
              <a:ext uri="{FF2B5EF4-FFF2-40B4-BE49-F238E27FC236}">
                <a16:creationId xmlns:a16="http://schemas.microsoft.com/office/drawing/2014/main" id="{2315C3A8-3B9F-93BC-8C54-673EB47CCF73}"/>
              </a:ext>
            </a:extLst>
          </p:cNvPr>
          <p:cNvSpPr txBox="1">
            <a:spLocks/>
          </p:cNvSpPr>
          <p:nvPr/>
        </p:nvSpPr>
        <p:spPr>
          <a:xfrm>
            <a:off x="633782" y="6213184"/>
            <a:ext cx="2826869" cy="578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50" dirty="0">
                <a:solidFill>
                  <a:srgbClr val="01131F"/>
                </a:solidFill>
                <a:latin typeface="Montserrat SemiBold" panose="00000700000000000000" pitchFamily="2" charset="0"/>
                <a:cs typeface="Times New Roman" panose="02020603050405020304" pitchFamily="18" charset="0"/>
              </a:rPr>
              <a:t>Image: Bitcoin</a:t>
            </a:r>
            <a:endParaRPr lang="en-US" sz="1800" dirty="0">
              <a:solidFill>
                <a:srgbClr val="0113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60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F054F4-57FA-477B-7434-5CD77157B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09"/>
            <a:ext cx="12327514" cy="68920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1FC87-329F-5FF6-0DEE-ED24C514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800" b="1" dirty="0">
                <a:solidFill>
                  <a:schemeClr val="bg1"/>
                </a:solidFill>
              </a:rPr>
              <a:t>Bitcoin has many innovations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706D-6D2C-8D23-67F5-0AC4F109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234" y="1690688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 distributed network of nodes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An incentive system for miners to secure an immutable ledger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Programmable (e.g. </a:t>
            </a:r>
            <a:r>
              <a:rPr lang="en-US" sz="3600" dirty="0" err="1">
                <a:solidFill>
                  <a:schemeClr val="bg1"/>
                </a:solidFill>
              </a:rPr>
              <a:t>MultiSig</a:t>
            </a:r>
            <a:r>
              <a:rPr lang="en-US" sz="3600" dirty="0">
                <a:solidFill>
                  <a:schemeClr val="bg1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Scarce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Censorship resistant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Predictable and unchangeable issuance schedule</a:t>
            </a:r>
          </a:p>
          <a:p>
            <a:pPr>
              <a:buFont typeface="Wingdings" panose="05000000000000000000" pitchFamily="2" charset="2"/>
              <a:buChar char="§"/>
            </a:pPr>
            <a:endParaRPr lang="en-PH" sz="3600" dirty="0">
              <a:solidFill>
                <a:schemeClr val="bg1"/>
              </a:solidFill>
            </a:endParaRPr>
          </a:p>
        </p:txBody>
      </p:sp>
      <p:sp>
        <p:nvSpPr>
          <p:cNvPr id="4" name="Google Shape;172;p27">
            <a:extLst>
              <a:ext uri="{FF2B5EF4-FFF2-40B4-BE49-F238E27FC236}">
                <a16:creationId xmlns:a16="http://schemas.microsoft.com/office/drawing/2014/main" id="{57F748A8-8F88-112F-942D-380E2E6D07E8}"/>
              </a:ext>
            </a:extLst>
          </p:cNvPr>
          <p:cNvSpPr/>
          <p:nvPr/>
        </p:nvSpPr>
        <p:spPr>
          <a:xfrm rot="16200000" flipH="1" flipV="1">
            <a:off x="9126788" y="4411639"/>
            <a:ext cx="4054475" cy="107998"/>
          </a:xfrm>
          <a:prstGeom prst="rect">
            <a:avLst/>
          </a:prstGeom>
          <a:solidFill>
            <a:srgbClr val="9A28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172;p27">
            <a:extLst>
              <a:ext uri="{FF2B5EF4-FFF2-40B4-BE49-F238E27FC236}">
                <a16:creationId xmlns:a16="http://schemas.microsoft.com/office/drawing/2014/main" id="{8C320D43-9AE6-756E-82A3-4BA609EB46F1}"/>
              </a:ext>
            </a:extLst>
          </p:cNvPr>
          <p:cNvSpPr/>
          <p:nvPr/>
        </p:nvSpPr>
        <p:spPr>
          <a:xfrm rot="16200000" flipH="1" flipV="1">
            <a:off x="8583383" y="3527400"/>
            <a:ext cx="5841669" cy="107999"/>
          </a:xfrm>
          <a:prstGeom prst="rect">
            <a:avLst/>
          </a:prstGeom>
          <a:solidFill>
            <a:srgbClr val="9A28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Google Shape;165;p26">
            <a:extLst>
              <a:ext uri="{FF2B5EF4-FFF2-40B4-BE49-F238E27FC236}">
                <a16:creationId xmlns:a16="http://schemas.microsoft.com/office/drawing/2014/main" id="{2315C3A8-3B9F-93BC-8C54-673EB47CCF73}"/>
              </a:ext>
            </a:extLst>
          </p:cNvPr>
          <p:cNvSpPr txBox="1">
            <a:spLocks/>
          </p:cNvSpPr>
          <p:nvPr/>
        </p:nvSpPr>
        <p:spPr>
          <a:xfrm>
            <a:off x="633782" y="6213184"/>
            <a:ext cx="2826869" cy="578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50" dirty="0">
                <a:solidFill>
                  <a:srgbClr val="01131F"/>
                </a:solidFill>
                <a:latin typeface="Montserrat SemiBold" panose="00000700000000000000" pitchFamily="2" charset="0"/>
                <a:cs typeface="Times New Roman" panose="02020603050405020304" pitchFamily="18" charset="0"/>
              </a:rPr>
              <a:t>Image: Bitcoin</a:t>
            </a:r>
            <a:endParaRPr lang="en-US" sz="1800" dirty="0">
              <a:solidFill>
                <a:srgbClr val="0113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10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CC026A-F1F7-2623-EFA3-920D84C82CD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3094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1FC87-329F-5FF6-0DEE-ED24C514D4D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Sound Money</a:t>
            </a:r>
            <a:endParaRPr lang="en-PH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706D-6D2C-8D23-67F5-0AC4F109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51" y="1869867"/>
            <a:ext cx="10515600" cy="3303343"/>
          </a:xfrm>
          <a:noFill/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</a:rPr>
              <a:t>Barter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</a:rPr>
              <a:t>Gold and silver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</a:rPr>
              <a:t>Extraction cost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</a:rPr>
              <a:t>The edges of your quarter</a:t>
            </a:r>
          </a:p>
        </p:txBody>
      </p:sp>
    </p:spTree>
    <p:extLst>
      <p:ext uri="{BB962C8B-B14F-4D97-AF65-F5344CB8AC3E}">
        <p14:creationId xmlns:p14="http://schemas.microsoft.com/office/powerpoint/2010/main" val="219215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2EF50F-3E4A-95D9-676E-0F1736B99B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3094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1FC87-329F-5FF6-0DEE-ED24C514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The birth of fiat money</a:t>
            </a:r>
            <a:endParaRPr lang="en-PH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706D-6D2C-8D23-67F5-0AC4F109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234" y="1690688"/>
            <a:ext cx="10515600" cy="43513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Banks storing Gold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Banks issuing Gold certificates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Trading Gold certificates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Banking Before the Civil War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The Suffolk Bank in Boston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The birth of the Federal Reserve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The Gold standard </a:t>
            </a:r>
          </a:p>
        </p:txBody>
      </p:sp>
    </p:spTree>
    <p:extLst>
      <p:ext uri="{BB962C8B-B14F-4D97-AF65-F5344CB8AC3E}">
        <p14:creationId xmlns:p14="http://schemas.microsoft.com/office/powerpoint/2010/main" val="259622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AAE238-385D-8A4B-AB79-A34C158950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8233" cy="6854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1FC87-329F-5FF6-0DEE-ED24C514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Money today</a:t>
            </a:r>
            <a:endParaRPr lang="en-PH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706D-6D2C-8D23-67F5-0AC4F109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32" y="1676832"/>
            <a:ext cx="10407601" cy="448502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Deeply integrated with banks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Base money:</a:t>
            </a: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Currency plus bank reserves</a:t>
            </a:r>
            <a:endParaRPr lang="en-PH" sz="3200" dirty="0">
              <a:solidFill>
                <a:schemeClr val="bg1"/>
              </a:solidFill>
            </a:endParaRP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Controlled by the Fed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Broad money</a:t>
            </a: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Demand deposits, time deposits, CDs, </a:t>
            </a:r>
            <a:r>
              <a:rPr lang="en-US" sz="3200" dirty="0" err="1">
                <a:solidFill>
                  <a:schemeClr val="bg1"/>
                </a:solidFill>
              </a:rPr>
              <a:t>etc</a:t>
            </a:r>
            <a:endParaRPr lang="en-US" sz="3200" dirty="0">
              <a:solidFill>
                <a:schemeClr val="bg1"/>
              </a:solidFill>
            </a:endParaRP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Set by banks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The Fed makes base money, banks make broad money 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Google Shape;172;p27">
            <a:extLst>
              <a:ext uri="{FF2B5EF4-FFF2-40B4-BE49-F238E27FC236}">
                <a16:creationId xmlns:a16="http://schemas.microsoft.com/office/drawing/2014/main" id="{AB98BC41-9734-2840-C001-5A62804B7AE2}"/>
              </a:ext>
            </a:extLst>
          </p:cNvPr>
          <p:cNvSpPr/>
          <p:nvPr/>
        </p:nvSpPr>
        <p:spPr>
          <a:xfrm rot="16200000" flipH="1" flipV="1">
            <a:off x="9126788" y="4411639"/>
            <a:ext cx="4054475" cy="107998"/>
          </a:xfrm>
          <a:prstGeom prst="rect">
            <a:avLst/>
          </a:prstGeom>
          <a:solidFill>
            <a:srgbClr val="9A28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Google Shape;172;p27">
            <a:extLst>
              <a:ext uri="{FF2B5EF4-FFF2-40B4-BE49-F238E27FC236}">
                <a16:creationId xmlns:a16="http://schemas.microsoft.com/office/drawing/2014/main" id="{37400D24-7140-81DD-9C7D-EA4369FB7141}"/>
              </a:ext>
            </a:extLst>
          </p:cNvPr>
          <p:cNvSpPr/>
          <p:nvPr/>
        </p:nvSpPr>
        <p:spPr>
          <a:xfrm rot="16200000" flipH="1" flipV="1">
            <a:off x="8583383" y="3527400"/>
            <a:ext cx="5841669" cy="107999"/>
          </a:xfrm>
          <a:prstGeom prst="rect">
            <a:avLst/>
          </a:prstGeom>
          <a:solidFill>
            <a:srgbClr val="9A28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75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C423A6-AF5E-ED61-9FBF-4B89CB41C8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16" r="13751" b="-1"/>
          <a:stretch/>
        </p:blipFill>
        <p:spPr>
          <a:xfrm>
            <a:off x="0" y="92338"/>
            <a:ext cx="8450297" cy="6857990"/>
          </a:xfrm>
          <a:prstGeom prst="rect">
            <a:avLst/>
          </a:prstGeom>
        </p:spPr>
      </p:pic>
      <p:sp>
        <p:nvSpPr>
          <p:cNvPr id="6" name="Google Shape;165;p26">
            <a:extLst>
              <a:ext uri="{FF2B5EF4-FFF2-40B4-BE49-F238E27FC236}">
                <a16:creationId xmlns:a16="http://schemas.microsoft.com/office/drawing/2014/main" id="{2BAA7102-889B-95F2-A3DC-61D7971C8BCA}"/>
              </a:ext>
            </a:extLst>
          </p:cNvPr>
          <p:cNvSpPr txBox="1">
            <a:spLocks/>
          </p:cNvSpPr>
          <p:nvPr/>
        </p:nvSpPr>
        <p:spPr>
          <a:xfrm>
            <a:off x="177701" y="6404913"/>
            <a:ext cx="4619621" cy="45307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9" name="Picture 8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D229E08F-00F8-95AA-39D4-1FECDF1373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991"/>
          <a:stretch/>
        </p:blipFill>
        <p:spPr>
          <a:xfrm>
            <a:off x="6226166" y="-11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217CA8-9C60-04EE-836D-5D4133F211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0" y="100831"/>
            <a:ext cx="6745573" cy="3210793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3D6C34-F7DA-21DC-D5A0-AF8047265C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0" y="3417817"/>
            <a:ext cx="6745573" cy="330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4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ACC545C-E139-26F3-3FFE-1545B71CD2D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1FC87-329F-5FF6-0DEE-ED24C514D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272"/>
            <a:ext cx="10515600" cy="1325563"/>
          </a:xfrm>
        </p:spPr>
        <p:txBody>
          <a:bodyPr>
            <a:normAutofit/>
          </a:bodyPr>
          <a:lstStyle/>
          <a:p>
            <a:r>
              <a:rPr lang="en-PH" sz="4800" b="1" dirty="0">
                <a:solidFill>
                  <a:schemeClr val="bg1"/>
                </a:solidFill>
              </a:rPr>
              <a:t>Breaking conventional wisdom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706D-6D2C-8D23-67F5-0AC4F109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764" y="1609133"/>
            <a:ext cx="9608127" cy="2197133"/>
          </a:xfrm>
          <a:noFill/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Only the Fed makes money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The Fed sets the interest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Money today is analog, not digital</a:t>
            </a:r>
          </a:p>
        </p:txBody>
      </p:sp>
      <p:sp>
        <p:nvSpPr>
          <p:cNvPr id="6" name="Google Shape;165;p26">
            <a:extLst>
              <a:ext uri="{FF2B5EF4-FFF2-40B4-BE49-F238E27FC236}">
                <a16:creationId xmlns:a16="http://schemas.microsoft.com/office/drawing/2014/main" id="{2BAA7102-889B-95F2-A3DC-61D7971C8BCA}"/>
              </a:ext>
            </a:extLst>
          </p:cNvPr>
          <p:cNvSpPr txBox="1">
            <a:spLocks/>
          </p:cNvSpPr>
          <p:nvPr/>
        </p:nvSpPr>
        <p:spPr>
          <a:xfrm>
            <a:off x="9666929" y="6177430"/>
            <a:ext cx="2826869" cy="578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PH" sz="1050" dirty="0">
                <a:solidFill>
                  <a:schemeClr val="bg1"/>
                </a:solidFill>
                <a:latin typeface="Montserrat SemiBold" panose="00000700000000000000" pitchFamily="2" charset="0"/>
                <a:cs typeface="Times New Roman" panose="02020603050405020304" pitchFamily="18" charset="0"/>
              </a:rPr>
              <a:t>Image: Federal Reserve Bank</a:t>
            </a:r>
            <a:endParaRPr lang="en-US" sz="1800" dirty="0">
              <a:solidFill>
                <a:srgbClr val="0113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77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CF0A8E0-D15A-DC82-3320-6B5527A850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1FC87-329F-5FF6-0DEE-ED24C514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The case against central banks</a:t>
            </a:r>
            <a:endParaRPr lang="en-PH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706D-6D2C-8D23-67F5-0AC4F109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234" y="1690688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The Hayek critique:</a:t>
            </a:r>
          </a:p>
          <a:p>
            <a:pPr lvl="2"/>
            <a:r>
              <a:rPr lang="en-US" sz="3600" dirty="0">
                <a:solidFill>
                  <a:schemeClr val="bg1"/>
                </a:solidFill>
              </a:rPr>
              <a:t>Central banking is central planning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Inducing moral hazard</a:t>
            </a:r>
          </a:p>
          <a:p>
            <a:pPr lvl="2"/>
            <a:r>
              <a:rPr lang="en-US" sz="3600" dirty="0">
                <a:solidFill>
                  <a:schemeClr val="bg1"/>
                </a:solidFill>
              </a:rPr>
              <a:t>Bailouts, deposit insurance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Rules vs. Discretion</a:t>
            </a:r>
          </a:p>
        </p:txBody>
      </p:sp>
    </p:spTree>
    <p:extLst>
      <p:ext uri="{BB962C8B-B14F-4D97-AF65-F5344CB8AC3E}">
        <p14:creationId xmlns:p14="http://schemas.microsoft.com/office/powerpoint/2010/main" val="385885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384</Words>
  <Application>Microsoft Office PowerPoint</Application>
  <PresentationFormat>Widescreen</PresentationFormat>
  <Paragraphs>91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Montserrat SemiBold</vt:lpstr>
      <vt:lpstr>Times New Roman</vt:lpstr>
      <vt:lpstr>Wingdings</vt:lpstr>
      <vt:lpstr>Office Theme</vt:lpstr>
      <vt:lpstr>Banking in Bitcoin</vt:lpstr>
      <vt:lpstr>About Me</vt:lpstr>
      <vt:lpstr>Bitcoin has many innovations</vt:lpstr>
      <vt:lpstr>Sound Money</vt:lpstr>
      <vt:lpstr>The birth of fiat money</vt:lpstr>
      <vt:lpstr>Money today</vt:lpstr>
      <vt:lpstr>PowerPoint Presentation</vt:lpstr>
      <vt:lpstr>Breaking conventional wisdom</vt:lpstr>
      <vt:lpstr>The case against central banks</vt:lpstr>
      <vt:lpstr>PowerPoint Presentation</vt:lpstr>
      <vt:lpstr>Building on a Floodplain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Enter Bitcoin</vt:lpstr>
      <vt:lpstr>PowerPoint Presentation</vt:lpstr>
      <vt:lpstr>A new base layer </vt:lpstr>
      <vt:lpstr>What are we missing?</vt:lpstr>
      <vt:lpstr>Banking in Bitcoin</vt:lpstr>
      <vt:lpstr>BitBank</vt:lpstr>
      <vt:lpstr>Staying in Touch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TAMU Blockchain Day Ray</dc:title>
  <dc:creator>Zea Ang</dc:creator>
  <cp:lastModifiedBy>Korok Ray</cp:lastModifiedBy>
  <cp:revision>297</cp:revision>
  <dcterms:created xsi:type="dcterms:W3CDTF">2023-04-26T13:44:01Z</dcterms:created>
  <dcterms:modified xsi:type="dcterms:W3CDTF">2023-05-01T15:33:33Z</dcterms:modified>
</cp:coreProperties>
</file>